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7" r:id="rId3"/>
    <p:sldId id="348" r:id="rId4"/>
    <p:sldId id="394" r:id="rId5"/>
    <p:sldId id="395" r:id="rId6"/>
    <p:sldId id="381" r:id="rId7"/>
    <p:sldId id="389" r:id="rId8"/>
    <p:sldId id="404" r:id="rId9"/>
    <p:sldId id="388" r:id="rId10"/>
    <p:sldId id="387" r:id="rId11"/>
    <p:sldId id="402" r:id="rId12"/>
    <p:sldId id="390" r:id="rId13"/>
    <p:sldId id="391" r:id="rId14"/>
    <p:sldId id="399" r:id="rId15"/>
    <p:sldId id="406" r:id="rId16"/>
    <p:sldId id="396" r:id="rId17"/>
    <p:sldId id="336" r:id="rId18"/>
    <p:sldId id="392" r:id="rId19"/>
    <p:sldId id="393" r:id="rId20"/>
    <p:sldId id="403" r:id="rId21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ftuser01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9" autoAdjust="0"/>
    <p:restoredTop sz="86377" autoAdjust="0"/>
  </p:normalViewPr>
  <p:slideViewPr>
    <p:cSldViewPr>
      <p:cViewPr>
        <p:scale>
          <a:sx n="75" d="100"/>
          <a:sy n="75" d="100"/>
        </p:scale>
        <p:origin x="-122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ftuser01\Documents\grafieken%20speech%20ag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ftuser01\Documents\grafieken%20speech%20ag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ftuser01\Documents\grafieken%20speech%20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NGDP_RPCH!$A$154</c:f>
              <c:strCache>
                <c:ptCount val="1"/>
                <c:pt idx="0">
                  <c:v>Curacao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numRef>
              <c:f>NGDP_RPCH!$B$153:$H$153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NGDP_RPCH!$B$154:$H$154</c:f>
              <c:numCache>
                <c:formatCode>General</c:formatCode>
                <c:ptCount val="7"/>
                <c:pt idx="0">
                  <c:v>-5.0370370370370345</c:v>
                </c:pt>
                <c:pt idx="1">
                  <c:v>-4.2407407407407414</c:v>
                </c:pt>
                <c:pt idx="2">
                  <c:v>-7.1428571428571415</c:v>
                </c:pt>
                <c:pt idx="3">
                  <c:v>-7.5892857142857135</c:v>
                </c:pt>
                <c:pt idx="4">
                  <c:v>-9.7345132743362832</c:v>
                </c:pt>
                <c:pt idx="5">
                  <c:v>-9.649122807017541</c:v>
                </c:pt>
                <c:pt idx="6">
                  <c:v>-10.434782608695652</c:v>
                </c:pt>
              </c:numCache>
            </c:numRef>
          </c:val>
        </c:ser>
        <c:ser>
          <c:idx val="1"/>
          <c:order val="1"/>
          <c:tx>
            <c:strRef>
              <c:f>NGDP_RPCH!$A$155</c:f>
              <c:strCache>
                <c:ptCount val="1"/>
                <c:pt idx="0">
                  <c:v>Sint Maarten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NGDP_RPCH!$B$153:$H$153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NGDP_RPCH!$B$155:$H$155</c:f>
              <c:numCache>
                <c:formatCode>General</c:formatCode>
                <c:ptCount val="7"/>
                <c:pt idx="0">
                  <c:v>0.77419354838709664</c:v>
                </c:pt>
                <c:pt idx="1">
                  <c:v>2.3749999999999987</c:v>
                </c:pt>
                <c:pt idx="2">
                  <c:v>0.60606060606060663</c:v>
                </c:pt>
                <c:pt idx="3">
                  <c:v>-2.6470588235294117</c:v>
                </c:pt>
                <c:pt idx="4">
                  <c:v>-2.8571428571428572</c:v>
                </c:pt>
                <c:pt idx="5">
                  <c:v>-3.0555555555555554</c:v>
                </c:pt>
                <c:pt idx="6">
                  <c:v>-3.2432432432432434</c:v>
                </c:pt>
              </c:numCache>
            </c:numRef>
          </c:val>
        </c:ser>
        <c:ser>
          <c:idx val="2"/>
          <c:order val="2"/>
          <c:tx>
            <c:strRef>
              <c:f>NGDP_RPCH!$A$156</c:f>
              <c:strCache>
                <c:ptCount val="1"/>
                <c:pt idx="0">
                  <c:v>Aruba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NGDP_RPCH!$B$153:$H$153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NGDP_RPCH!$B$156:$H$156</c:f>
              <c:numCache>
                <c:formatCode>General</c:formatCode>
                <c:ptCount val="7"/>
                <c:pt idx="0">
                  <c:v>-8</c:v>
                </c:pt>
                <c:pt idx="1">
                  <c:v>-9</c:v>
                </c:pt>
                <c:pt idx="2">
                  <c:v>-6</c:v>
                </c:pt>
                <c:pt idx="3">
                  <c:v>-6</c:v>
                </c:pt>
                <c:pt idx="4">
                  <c:v>-5.5</c:v>
                </c:pt>
                <c:pt idx="5">
                  <c:v>-6</c:v>
                </c:pt>
                <c:pt idx="6">
                  <c:v>-5.5</c:v>
                </c:pt>
              </c:numCache>
            </c:numRef>
          </c:val>
        </c:ser>
        <c:ser>
          <c:idx val="3"/>
          <c:order val="3"/>
          <c:tx>
            <c:strRef>
              <c:f>NGDP_RPCH!$A$157</c:f>
              <c:strCache>
                <c:ptCount val="1"/>
                <c:pt idx="0">
                  <c:v>Nederland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NGDP_RPCH!$B$153:$H$153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NGDP_RPCH!$B$157:$H$157</c:f>
              <c:numCache>
                <c:formatCode>General</c:formatCode>
                <c:ptCount val="7"/>
                <c:pt idx="0">
                  <c:v>-4.3</c:v>
                </c:pt>
                <c:pt idx="1">
                  <c:v>-4.0999999999999996</c:v>
                </c:pt>
                <c:pt idx="2">
                  <c:v>-3.2</c:v>
                </c:pt>
                <c:pt idx="3">
                  <c:v>-3.3</c:v>
                </c:pt>
                <c:pt idx="4">
                  <c:v>-2.8</c:v>
                </c:pt>
                <c:pt idx="5">
                  <c:v>-2.6</c:v>
                </c:pt>
                <c:pt idx="6">
                  <c:v>-2.4</c:v>
                </c:pt>
              </c:numCache>
            </c:numRef>
          </c:val>
        </c:ser>
        <c:ser>
          <c:idx val="4"/>
          <c:order val="4"/>
          <c:tx>
            <c:strRef>
              <c:f>NGDP_RPCH!$A$158</c:f>
              <c:strCache>
                <c:ptCount val="1"/>
                <c:pt idx="0">
                  <c:v>Curacao na pakket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NGDP_RPCH!$B$153:$H$153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NGDP_RPCH!$B$158:$H$158</c:f>
              <c:numCache>
                <c:formatCode>General</c:formatCode>
                <c:ptCount val="7"/>
                <c:pt idx="0">
                  <c:v>-5.04</c:v>
                </c:pt>
                <c:pt idx="1">
                  <c:v>-3.24</c:v>
                </c:pt>
                <c:pt idx="2">
                  <c:v>-3.75</c:v>
                </c:pt>
                <c:pt idx="3">
                  <c:v>-2.6785714285714319</c:v>
                </c:pt>
                <c:pt idx="4">
                  <c:v>-2.6548672566371692</c:v>
                </c:pt>
                <c:pt idx="5">
                  <c:v>-2.6315789473684208</c:v>
                </c:pt>
                <c:pt idx="6">
                  <c:v>-2.6086956521739166</c:v>
                </c:pt>
              </c:numCache>
            </c:numRef>
          </c:val>
        </c:ser>
        <c:marker val="1"/>
        <c:axId val="32862208"/>
        <c:axId val="32863744"/>
      </c:lineChart>
      <c:catAx>
        <c:axId val="32862208"/>
        <c:scaling>
          <c:orientation val="minMax"/>
        </c:scaling>
        <c:axPos val="b"/>
        <c:numFmt formatCode="General" sourceLinked="1"/>
        <c:tickLblPos val="nextTo"/>
        <c:spPr>
          <a:ln w="15875"/>
        </c:spPr>
        <c:txPr>
          <a:bodyPr/>
          <a:lstStyle/>
          <a:p>
            <a:pPr>
              <a:defRPr lang="nl-NL"/>
            </a:pPr>
            <a:endParaRPr lang="en-US"/>
          </a:p>
        </c:txPr>
        <c:crossAx val="32863744"/>
        <c:crosses val="autoZero"/>
        <c:auto val="1"/>
        <c:lblAlgn val="ctr"/>
        <c:lblOffset val="100"/>
      </c:catAx>
      <c:valAx>
        <c:axId val="328637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nl-NL"/>
            </a:pPr>
            <a:endParaRPr lang="en-US"/>
          </a:p>
        </c:txPr>
        <c:crossAx val="32862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nl-NL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NGDP_RPCH!$A$173</c:f>
              <c:strCache>
                <c:ptCount val="1"/>
                <c:pt idx="0">
                  <c:v>Curacao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NGDP_RPCH!$B$172:$L$172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NGDP_RPCH!$B$173:$L$173</c:f>
              <c:numCache>
                <c:formatCode>General</c:formatCode>
                <c:ptCount val="11"/>
                <c:pt idx="0">
                  <c:v>56.3</c:v>
                </c:pt>
                <c:pt idx="1">
                  <c:v>52.6</c:v>
                </c:pt>
                <c:pt idx="2">
                  <c:v>47.3</c:v>
                </c:pt>
                <c:pt idx="3">
                  <c:v>34.6</c:v>
                </c:pt>
                <c:pt idx="4">
                  <c:v>33.6</c:v>
                </c:pt>
                <c:pt idx="5">
                  <c:v>31.4</c:v>
                </c:pt>
                <c:pt idx="6">
                  <c:v>32.4</c:v>
                </c:pt>
                <c:pt idx="7">
                  <c:v>35</c:v>
                </c:pt>
                <c:pt idx="8">
                  <c:v>37</c:v>
                </c:pt>
                <c:pt idx="9">
                  <c:v>39</c:v>
                </c:pt>
                <c:pt idx="10">
                  <c:v>41</c:v>
                </c:pt>
              </c:numCache>
            </c:numRef>
          </c:val>
        </c:ser>
        <c:ser>
          <c:idx val="1"/>
          <c:order val="1"/>
          <c:tx>
            <c:strRef>
              <c:f>NGDP_RPCH!$A$174</c:f>
              <c:strCache>
                <c:ptCount val="1"/>
                <c:pt idx="0">
                  <c:v>Aruba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NGDP_RPCH!$B$172:$L$172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NGDP_RPCH!$B$174:$L$174</c:f>
              <c:numCache>
                <c:formatCode>General</c:formatCode>
                <c:ptCount val="11"/>
                <c:pt idx="0">
                  <c:v>40</c:v>
                </c:pt>
                <c:pt idx="1">
                  <c:v>42</c:v>
                </c:pt>
                <c:pt idx="2">
                  <c:v>48</c:v>
                </c:pt>
                <c:pt idx="3">
                  <c:v>50</c:v>
                </c:pt>
                <c:pt idx="4">
                  <c:v>58</c:v>
                </c:pt>
                <c:pt idx="5">
                  <c:v>62</c:v>
                </c:pt>
                <c:pt idx="6">
                  <c:v>70</c:v>
                </c:pt>
                <c:pt idx="7">
                  <c:v>73</c:v>
                </c:pt>
                <c:pt idx="8">
                  <c:v>78</c:v>
                </c:pt>
                <c:pt idx="9">
                  <c:v>80</c:v>
                </c:pt>
                <c:pt idx="10">
                  <c:v>82</c:v>
                </c:pt>
              </c:numCache>
            </c:numRef>
          </c:val>
        </c:ser>
        <c:ser>
          <c:idx val="2"/>
          <c:order val="2"/>
          <c:tx>
            <c:strRef>
              <c:f>NGDP_RPCH!$A$175</c:f>
              <c:strCache>
                <c:ptCount val="1"/>
                <c:pt idx="0">
                  <c:v>Sint Maarten</c:v>
                </c:pt>
              </c:strCache>
            </c:strRef>
          </c:tx>
          <c:marker>
            <c:symbol val="none"/>
          </c:marker>
          <c:cat>
            <c:numRef>
              <c:f>NGDP_RPCH!$B$172:$L$172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NGDP_RPCH!$B$175:$L$175</c:f>
              <c:numCache>
                <c:formatCode>General</c:formatCode>
                <c:ptCount val="11"/>
                <c:pt idx="0">
                  <c:v>30.7</c:v>
                </c:pt>
                <c:pt idx="1">
                  <c:v>29</c:v>
                </c:pt>
                <c:pt idx="2">
                  <c:v>31.8</c:v>
                </c:pt>
                <c:pt idx="3">
                  <c:v>28.3</c:v>
                </c:pt>
                <c:pt idx="4">
                  <c:v>27.6</c:v>
                </c:pt>
                <c:pt idx="5">
                  <c:v>32.700000000000003</c:v>
                </c:pt>
                <c:pt idx="6">
                  <c:v>34</c:v>
                </c:pt>
                <c:pt idx="7">
                  <c:v>35</c:v>
                </c:pt>
                <c:pt idx="8">
                  <c:v>36.5</c:v>
                </c:pt>
                <c:pt idx="9">
                  <c:v>38</c:v>
                </c:pt>
                <c:pt idx="10">
                  <c:v>40.5</c:v>
                </c:pt>
              </c:numCache>
            </c:numRef>
          </c:val>
        </c:ser>
        <c:ser>
          <c:idx val="3"/>
          <c:order val="3"/>
          <c:tx>
            <c:strRef>
              <c:f>NGDP_RPCH!$A$176</c:f>
              <c:strCache>
                <c:ptCount val="1"/>
                <c:pt idx="0">
                  <c:v>Nederland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NGDP_RPCH!$B$172:$L$172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NGDP_RPCH!$B$176:$L$176</c:f>
              <c:numCache>
                <c:formatCode>General</c:formatCode>
                <c:ptCount val="11"/>
                <c:pt idx="0">
                  <c:v>45.3</c:v>
                </c:pt>
                <c:pt idx="1">
                  <c:v>58.5</c:v>
                </c:pt>
                <c:pt idx="2">
                  <c:v>60.8</c:v>
                </c:pt>
                <c:pt idx="3">
                  <c:v>63.4</c:v>
                </c:pt>
                <c:pt idx="4">
                  <c:v>65.7</c:v>
                </c:pt>
                <c:pt idx="5">
                  <c:v>71.3</c:v>
                </c:pt>
                <c:pt idx="6">
                  <c:v>75</c:v>
                </c:pt>
                <c:pt idx="7">
                  <c:v>76.099999999999994</c:v>
                </c:pt>
                <c:pt idx="8">
                  <c:v>76.5</c:v>
                </c:pt>
                <c:pt idx="9">
                  <c:v>76.7</c:v>
                </c:pt>
                <c:pt idx="10">
                  <c:v>76.599999999999994</c:v>
                </c:pt>
              </c:numCache>
            </c:numRef>
          </c:val>
        </c:ser>
        <c:marker val="1"/>
        <c:axId val="32890240"/>
        <c:axId val="32896128"/>
      </c:lineChart>
      <c:catAx>
        <c:axId val="32890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nl-NL"/>
            </a:pPr>
            <a:endParaRPr lang="en-US"/>
          </a:p>
        </c:txPr>
        <c:crossAx val="32896128"/>
        <c:crosses val="autoZero"/>
        <c:auto val="1"/>
        <c:lblAlgn val="ctr"/>
        <c:lblOffset val="100"/>
      </c:catAx>
      <c:valAx>
        <c:axId val="32896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nl-NL"/>
            </a:pPr>
            <a:endParaRPr lang="en-US"/>
          </a:p>
        </c:txPr>
        <c:crossAx val="32890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nl-NL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NGDP_RPCH!$X$9</c:f>
              <c:strCache>
                <c:ptCount val="1"/>
                <c:pt idx="0">
                  <c:v>Curacao</c:v>
                </c:pt>
              </c:strCache>
            </c:strRef>
          </c:tx>
          <c:marker>
            <c:symbol val="none"/>
          </c:marker>
          <c:cat>
            <c:numRef>
              <c:f>NGDP_RPCH!$Y$8:$AJ$8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NGDP_RPCH!$Y$9:$AJ$9</c:f>
              <c:numCache>
                <c:formatCode>General</c:formatCode>
                <c:ptCount val="12"/>
                <c:pt idx="0">
                  <c:v>0.30000000000000004</c:v>
                </c:pt>
                <c:pt idx="1">
                  <c:v>0.2</c:v>
                </c:pt>
                <c:pt idx="2">
                  <c:v>0.70000000000000007</c:v>
                </c:pt>
                <c:pt idx="3">
                  <c:v>1.6</c:v>
                </c:pt>
                <c:pt idx="4">
                  <c:v>2.5</c:v>
                </c:pt>
                <c:pt idx="5">
                  <c:v>2.2000000000000002</c:v>
                </c:pt>
                <c:pt idx="6">
                  <c:v>-0.5</c:v>
                </c:pt>
                <c:pt idx="7">
                  <c:v>0.1</c:v>
                </c:pt>
                <c:pt idx="8">
                  <c:v>0.60000000000000009</c:v>
                </c:pt>
                <c:pt idx="9">
                  <c:v>-0.1</c:v>
                </c:pt>
                <c:pt idx="10">
                  <c:v>-1.7</c:v>
                </c:pt>
                <c:pt idx="11">
                  <c:v>-0.30000000000000004</c:v>
                </c:pt>
              </c:numCache>
            </c:numRef>
          </c:val>
        </c:ser>
        <c:ser>
          <c:idx val="1"/>
          <c:order val="1"/>
          <c:tx>
            <c:strRef>
              <c:f>NGDP_RPCH!$X$10</c:f>
              <c:strCache>
                <c:ptCount val="1"/>
                <c:pt idx="0">
                  <c:v>Aruba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NGDP_RPCH!$Y$8:$AJ$8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NGDP_RPCH!$Y$10:$AJ$10</c:f>
              <c:numCache>
                <c:formatCode>General</c:formatCode>
                <c:ptCount val="12"/>
                <c:pt idx="0">
                  <c:v>2</c:v>
                </c:pt>
                <c:pt idx="1">
                  <c:v>7.9</c:v>
                </c:pt>
                <c:pt idx="2">
                  <c:v>1.2</c:v>
                </c:pt>
                <c:pt idx="3">
                  <c:v>1.1000000000000001</c:v>
                </c:pt>
                <c:pt idx="4">
                  <c:v>2</c:v>
                </c:pt>
                <c:pt idx="5">
                  <c:v>0.2</c:v>
                </c:pt>
                <c:pt idx="6">
                  <c:v>-11.3</c:v>
                </c:pt>
                <c:pt idx="7">
                  <c:v>-3.6</c:v>
                </c:pt>
                <c:pt idx="8">
                  <c:v>3.7</c:v>
                </c:pt>
                <c:pt idx="9">
                  <c:v>-1.2</c:v>
                </c:pt>
                <c:pt idx="10">
                  <c:v>2.2999999999999998</c:v>
                </c:pt>
                <c:pt idx="11">
                  <c:v>3</c:v>
                </c:pt>
              </c:numCache>
            </c:numRef>
          </c:val>
        </c:ser>
        <c:ser>
          <c:idx val="2"/>
          <c:order val="2"/>
          <c:tx>
            <c:strRef>
              <c:f>NGDP_RPCH!$X$11</c:f>
              <c:strCache>
                <c:ptCount val="1"/>
                <c:pt idx="0">
                  <c:v>Sint Maarten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NGDP_RPCH!$Y$8:$AJ$8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NGDP_RPCH!$Y$11:$AJ$11</c:f>
              <c:numCache>
                <c:formatCode>General</c:formatCode>
                <c:ptCount val="12"/>
                <c:pt idx="0">
                  <c:v>5</c:v>
                </c:pt>
                <c:pt idx="1">
                  <c:v>4.5</c:v>
                </c:pt>
                <c:pt idx="2">
                  <c:v>4.8</c:v>
                </c:pt>
                <c:pt idx="3">
                  <c:v>5.2</c:v>
                </c:pt>
                <c:pt idx="4">
                  <c:v>4.5</c:v>
                </c:pt>
                <c:pt idx="5">
                  <c:v>1.6</c:v>
                </c:pt>
                <c:pt idx="6">
                  <c:v>-0.9</c:v>
                </c:pt>
                <c:pt idx="7">
                  <c:v>-1.6</c:v>
                </c:pt>
                <c:pt idx="8">
                  <c:v>-1.5</c:v>
                </c:pt>
                <c:pt idx="9">
                  <c:v>1.5</c:v>
                </c:pt>
                <c:pt idx="10">
                  <c:v>1.6</c:v>
                </c:pt>
                <c:pt idx="11">
                  <c:v>2.1</c:v>
                </c:pt>
              </c:numCache>
            </c:numRef>
          </c:val>
        </c:ser>
        <c:ser>
          <c:idx val="3"/>
          <c:order val="3"/>
          <c:tx>
            <c:strRef>
              <c:f>NGDP_RPCH!$X$12</c:f>
              <c:strCache>
                <c:ptCount val="1"/>
                <c:pt idx="0">
                  <c:v>Caribisch gebied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NGDP_RPCH!$Y$8:$AJ$8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NGDP_RPCH!$Y$12:$AJ$12</c:f>
              <c:numCache>
                <c:formatCode>General</c:formatCode>
                <c:ptCount val="12"/>
                <c:pt idx="0">
                  <c:v>3</c:v>
                </c:pt>
                <c:pt idx="1">
                  <c:v>2.1</c:v>
                </c:pt>
                <c:pt idx="2">
                  <c:v>5.9</c:v>
                </c:pt>
                <c:pt idx="3">
                  <c:v>8.2000000000000011</c:v>
                </c:pt>
                <c:pt idx="4">
                  <c:v>5.5</c:v>
                </c:pt>
                <c:pt idx="5">
                  <c:v>2.9</c:v>
                </c:pt>
                <c:pt idx="6">
                  <c:v>0.1</c:v>
                </c:pt>
                <c:pt idx="7">
                  <c:v>3.3</c:v>
                </c:pt>
                <c:pt idx="8">
                  <c:v>2.6</c:v>
                </c:pt>
                <c:pt idx="9">
                  <c:v>2.2999999999999998</c:v>
                </c:pt>
                <c:pt idx="10">
                  <c:v>1.7</c:v>
                </c:pt>
                <c:pt idx="11">
                  <c:v>2.1</c:v>
                </c:pt>
              </c:numCache>
            </c:numRef>
          </c:val>
        </c:ser>
        <c:marker val="1"/>
        <c:axId val="32536448"/>
        <c:axId val="32537984"/>
      </c:lineChart>
      <c:catAx>
        <c:axId val="32536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nl-NL"/>
            </a:pPr>
            <a:endParaRPr lang="en-US"/>
          </a:p>
        </c:txPr>
        <c:crossAx val="32537984"/>
        <c:crosses val="autoZero"/>
        <c:auto val="1"/>
        <c:lblAlgn val="ctr"/>
        <c:lblOffset val="100"/>
      </c:catAx>
      <c:valAx>
        <c:axId val="325379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nl-NL"/>
            </a:pPr>
            <a:endParaRPr lang="en-US"/>
          </a:p>
        </c:txPr>
        <c:crossAx val="325364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nl-NL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2478" tIns="46240" rIns="92478" bIns="4624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2478" tIns="46240" rIns="92478" bIns="46240" rtlCol="0"/>
          <a:lstStyle>
            <a:lvl1pPr algn="r">
              <a:defRPr sz="1200"/>
            </a:lvl1pPr>
          </a:lstStyle>
          <a:p>
            <a:pPr>
              <a:defRPr/>
            </a:pPr>
            <a:fld id="{113913AB-39A5-4565-B551-E7883269E10A}" type="datetimeFigureOut">
              <a:rPr lang="en-US"/>
              <a:pPr>
                <a:defRPr/>
              </a:pPr>
              <a:t>11/27/2013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2478" tIns="46240" rIns="92478" bIns="4624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2478" tIns="46240" rIns="92478" bIns="46240" rtlCol="0" anchor="b"/>
          <a:lstStyle>
            <a:lvl1pPr algn="r">
              <a:defRPr sz="1200"/>
            </a:lvl1pPr>
          </a:lstStyle>
          <a:p>
            <a:pPr>
              <a:defRPr/>
            </a:pPr>
            <a:fld id="{1D5F1ADC-BE82-420F-A4AB-40F2A249D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2941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2478" tIns="46240" rIns="92478" bIns="4624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2478" tIns="46240" rIns="92478" bIns="46240" rtlCol="0"/>
          <a:lstStyle>
            <a:lvl1pPr algn="r">
              <a:defRPr sz="1200"/>
            </a:lvl1pPr>
          </a:lstStyle>
          <a:p>
            <a:pPr>
              <a:defRPr/>
            </a:pPr>
            <a:fld id="{6BC73975-992E-4DF2-A56C-BA9BE4A0AE80}" type="datetimeFigureOut">
              <a:rPr lang="en-US"/>
              <a:pPr>
                <a:defRPr/>
              </a:pPr>
              <a:t>11/27/2013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8" tIns="46240" rIns="92478" bIns="4624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835" y="4687052"/>
            <a:ext cx="5386094" cy="4439368"/>
          </a:xfrm>
          <a:prstGeom prst="rect">
            <a:avLst/>
          </a:prstGeom>
        </p:spPr>
        <p:txBody>
          <a:bodyPr vert="horz" lIns="92478" tIns="46240" rIns="92478" bIns="4624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2478" tIns="46240" rIns="92478" bIns="4624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2478" tIns="46240" rIns="92478" bIns="46240" rtlCol="0" anchor="b"/>
          <a:lstStyle>
            <a:lvl1pPr algn="r">
              <a:defRPr sz="1200"/>
            </a:lvl1pPr>
          </a:lstStyle>
          <a:p>
            <a:pPr>
              <a:defRPr/>
            </a:pPr>
            <a:fld id="{F8624A61-0298-4982-9565-70D79AA8DA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2192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152065-7279-41A5-9E07-DA369935887F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24A61-0298-4982-9565-70D79AA8DA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CC1CC-F04A-4ED3-A6E0-580F2B5BA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24EC5-C424-44A0-B09D-83AD295222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19FEA-75FB-47DD-86F1-F66FA17A5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8DA99C-ED0F-462A-8063-7012DD109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31C10-8E48-4C67-8AF5-3442010C1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8AC0D-EDE0-42B7-A4F9-E2ADE54399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1887-E24B-49DF-AD19-0BD1DFEE3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9B139E-309B-4730-B560-669BB542EC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C7F5-1905-48BA-9BEA-B03474BD5C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Ova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008CEA-71B3-4BA2-9DE4-B34BC84B05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Ova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F29E2B-69CB-4749-890F-924B04B57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 dirty="0" smtClean="0"/>
              <a:t>30 november  </a:t>
            </a:r>
            <a:r>
              <a:rPr lang="nl-NL" dirty="0"/>
              <a:t>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College financieel toezicht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7011C09-77EA-4E71-8E43-782D40D70F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07" r:id="rId4"/>
    <p:sldLayoutId id="2147484308" r:id="rId5"/>
    <p:sldLayoutId id="2147484315" r:id="rId6"/>
    <p:sldLayoutId id="2147484309" r:id="rId7"/>
    <p:sldLayoutId id="2147484316" r:id="rId8"/>
    <p:sldLayoutId id="2147484317" r:id="rId9"/>
    <p:sldLayoutId id="2147484310" r:id="rId10"/>
    <p:sldLayoutId id="214748431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67744" y="3429000"/>
            <a:ext cx="6120680" cy="23762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sz="3600" dirty="0" smtClean="0">
                <a:latin typeface="Baskerville Old Face" pitchFamily="18" charset="0"/>
              </a:rPr>
              <a:t>Gezonde overheidsfinanciën</a:t>
            </a:r>
            <a:r>
              <a:rPr lang="nl-NL" dirty="0" smtClean="0">
                <a:latin typeface="Baskerville Old Face" pitchFamily="18" charset="0"/>
              </a:rPr>
              <a:t/>
            </a:r>
            <a:br>
              <a:rPr lang="nl-NL" dirty="0" smtClean="0">
                <a:latin typeface="Baskerville Old Face" pitchFamily="18" charset="0"/>
              </a:rPr>
            </a:br>
            <a:r>
              <a:rPr lang="nl-NL" sz="2700" dirty="0" smtClean="0">
                <a:latin typeface="Baskerville Old Face" pitchFamily="18" charset="0"/>
              </a:rPr>
              <a:t>een solide basis voor duurzame groei </a:t>
            </a:r>
            <a:br>
              <a:rPr lang="nl-NL" sz="2700" dirty="0" smtClean="0">
                <a:latin typeface="Baskerville Old Face" pitchFamily="18" charset="0"/>
              </a:rPr>
            </a:br>
            <a:r>
              <a:rPr lang="nl-NL" sz="2700" dirty="0" smtClean="0">
                <a:latin typeface="Baskerville Old Face" pitchFamily="18" charset="0"/>
              </a:rPr>
              <a:t>in het Caribisch Koninkrijk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dirty="0" smtClean="0">
                <a:latin typeface="Arial" pitchFamily="34" charset="0"/>
                <a:cs typeface="Arial" pitchFamily="34" charset="0"/>
              </a:rPr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nl-NL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Age Bakker, College financieel toezicht</a:t>
            </a:r>
          </a:p>
          <a:p>
            <a:pPr eaLnBrk="1" hangingPunct="1"/>
            <a:r>
              <a:rPr lang="nl-NL" b="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Den Haag, 28 november 2013</a:t>
            </a:r>
          </a:p>
        </p:txBody>
      </p:sp>
      <p:sp>
        <p:nvSpPr>
          <p:cNvPr id="8197" name="Footer Placeholder 11"/>
          <p:cNvSpPr>
            <a:spLocks noGrp="1"/>
          </p:cNvSpPr>
          <p:nvPr>
            <p:ph type="ftr" sz="quarter" idx="11"/>
          </p:nvPr>
        </p:nvSpPr>
        <p:spPr>
          <a:xfrm rot="5400000">
            <a:off x="6987592" y="4270958"/>
            <a:ext cx="3836567" cy="3841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College financieel toezicht  </a:t>
            </a:r>
          </a:p>
        </p:txBody>
      </p:sp>
      <p:sp>
        <p:nvSpPr>
          <p:cNvPr id="819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CADB9A6-D9C2-4656-90B8-8A47718CDCD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 dirty="0"/>
          </a:p>
        </p:txBody>
      </p:sp>
      <p:pic>
        <p:nvPicPr>
          <p:cNvPr id="8200" name="Picture 6" descr="logo cft (klein formaat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63" y="571500"/>
            <a:ext cx="682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Oordeel van de Credit Rating Agencies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r>
              <a:rPr lang="nl-NL" sz="2500" dirty="0" smtClean="0"/>
              <a:t>AAA	Duitsland, Nederland</a:t>
            </a:r>
          </a:p>
          <a:p>
            <a:r>
              <a:rPr lang="nl-NL" sz="2500" dirty="0" smtClean="0"/>
              <a:t>AA		Frankrijk, USA, Bermuda</a:t>
            </a:r>
          </a:p>
          <a:p>
            <a:r>
              <a:rPr lang="nl-NL" sz="2500" dirty="0" smtClean="0"/>
              <a:t>A		Trinidad en Tobago</a:t>
            </a:r>
          </a:p>
          <a:p>
            <a:r>
              <a:rPr lang="nl-NL" sz="2500" dirty="0" smtClean="0"/>
              <a:t>A-		</a:t>
            </a:r>
            <a:r>
              <a:rPr lang="nl-NL" sz="2500" dirty="0" smtClean="0">
                <a:solidFill>
                  <a:srgbClr val="FF0000"/>
                </a:solidFill>
              </a:rPr>
              <a:t>Curaçao (</a:t>
            </a:r>
            <a:r>
              <a:rPr lang="nl-NL" sz="2500" i="1" dirty="0" smtClean="0">
                <a:solidFill>
                  <a:srgbClr val="FF0000"/>
                </a:solidFill>
              </a:rPr>
              <a:t>stable outlook</a:t>
            </a:r>
            <a:r>
              <a:rPr lang="nl-NL" sz="2500" dirty="0" smtClean="0">
                <a:solidFill>
                  <a:srgbClr val="FF0000"/>
                </a:solidFill>
              </a:rPr>
              <a:t>)</a:t>
            </a:r>
            <a:r>
              <a:rPr lang="nl-NL" sz="2500" dirty="0" smtClean="0"/>
              <a:t>, Mexico</a:t>
            </a:r>
          </a:p>
          <a:p>
            <a:endParaRPr lang="nl-NL" sz="2500" dirty="0" smtClean="0"/>
          </a:p>
          <a:p>
            <a:r>
              <a:rPr lang="nl-NL" sz="2500" dirty="0" smtClean="0"/>
              <a:t>BBB	</a:t>
            </a:r>
            <a:r>
              <a:rPr lang="nl-NL" sz="2500" dirty="0" smtClean="0">
                <a:solidFill>
                  <a:srgbClr val="FF0000"/>
                </a:solidFill>
              </a:rPr>
              <a:t>Aruba (</a:t>
            </a:r>
            <a:r>
              <a:rPr lang="nl-NL" sz="2500" i="1" dirty="0" smtClean="0">
                <a:solidFill>
                  <a:srgbClr val="FF0000"/>
                </a:solidFill>
              </a:rPr>
              <a:t>stable outlook</a:t>
            </a:r>
            <a:r>
              <a:rPr lang="nl-NL" sz="2500" dirty="0" smtClean="0">
                <a:solidFill>
                  <a:srgbClr val="FF0000"/>
                </a:solidFill>
              </a:rPr>
              <a:t>), </a:t>
            </a:r>
            <a:r>
              <a:rPr lang="nl-NL" sz="2500" dirty="0" smtClean="0"/>
              <a:t>Ierland, Italië	</a:t>
            </a:r>
          </a:p>
          <a:p>
            <a:r>
              <a:rPr lang="nl-NL" sz="2500" dirty="0" smtClean="0"/>
              <a:t>BB		Portugal, Barbados, Suriname </a:t>
            </a:r>
          </a:p>
          <a:p>
            <a:r>
              <a:rPr lang="nl-NL" sz="2500" dirty="0" smtClean="0"/>
              <a:t>B		Griekenland</a:t>
            </a:r>
            <a:endParaRPr lang="nl-NL" sz="25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College financieel toezicht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831921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Schuldposities in het Koninkrijk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sz="quarter" idx="1"/>
          </p:nvPr>
        </p:nvGraphicFramePr>
        <p:xfrm>
          <a:off x="381000" y="1143000"/>
          <a:ext cx="80010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vak 7"/>
          <p:cNvSpPr txBox="1"/>
          <p:nvPr/>
        </p:nvSpPr>
        <p:spPr>
          <a:xfrm>
            <a:off x="609600" y="5943600"/>
            <a:ext cx="769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Source: Article 4 consultation Curacao and Sint Maarten (2011), Article 4 consultation Aruba (2013),  Miljoenenota 2014, eigen ramingen Cft voor Curacao en Sint Maarten.</a:t>
            </a:r>
            <a:endParaRPr lang="nl-NL" dirty="0" smtClean="0"/>
          </a:p>
          <a:p>
            <a:r>
              <a:rPr lang="nl-NL" sz="1000" dirty="0" smtClean="0"/>
              <a:t>1) Ter wille van de internationale vergelijkbaarheid is het getoonde schuldbegrip de EMU-schuld van de gehele collectieve sector.</a:t>
            </a:r>
            <a:endParaRPr lang="nl-NL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Overheidsschuld en Rentelast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4873752"/>
          </a:xfrm>
        </p:spPr>
        <p:txBody>
          <a:bodyPr/>
          <a:lstStyle/>
          <a:p>
            <a:r>
              <a:rPr lang="nl-NL" sz="2500" dirty="0" smtClean="0">
                <a:latin typeface="Baskerville Old Face" pitchFamily="18" charset="0"/>
              </a:rPr>
              <a:t>Aruba – overheidsschuld 80% bnp in 2017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Rentelasten 10% overheidsinkomsten</a:t>
            </a:r>
          </a:p>
          <a:p>
            <a:endParaRPr lang="nl-NL" dirty="0" smtClean="0">
              <a:latin typeface="Baskerville Old Face" pitchFamily="18" charset="0"/>
            </a:endParaRPr>
          </a:p>
          <a:p>
            <a:r>
              <a:rPr lang="en-US" sz="2500" dirty="0" smtClean="0">
                <a:latin typeface="Baskerville Old Face" pitchFamily="18" charset="0"/>
              </a:rPr>
              <a:t>Cur</a:t>
            </a:r>
            <a:r>
              <a:rPr lang="nl-NL" sz="2500" dirty="0" smtClean="0">
                <a:latin typeface="Baskerville Old Face" pitchFamily="18" charset="0"/>
              </a:rPr>
              <a:t>açao/Sint</a:t>
            </a:r>
            <a:r>
              <a:rPr lang="en-US" sz="2500" dirty="0" smtClean="0">
                <a:latin typeface="Baskerville Old Face" pitchFamily="18" charset="0"/>
              </a:rPr>
              <a:t> Maarten – </a:t>
            </a:r>
            <a:r>
              <a:rPr lang="nl-NL" sz="2500" dirty="0" smtClean="0">
                <a:latin typeface="Baskerville Old Face" pitchFamily="18" charset="0"/>
              </a:rPr>
              <a:t>overheidsschuld rond 30% bnp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Rentelasten 2,5 % overheidsinkomsten</a:t>
            </a:r>
          </a:p>
          <a:p>
            <a:endParaRPr lang="nl-NL" dirty="0" smtClean="0">
              <a:latin typeface="Baskerville Old Face" pitchFamily="18" charset="0"/>
            </a:endParaRPr>
          </a:p>
          <a:p>
            <a:r>
              <a:rPr lang="nl-NL" sz="2500" dirty="0" smtClean="0">
                <a:latin typeface="Baskerville Old Face" pitchFamily="18" charset="0"/>
              </a:rPr>
              <a:t>Nederland – overheidsschuld piekt op 77% bnp in 2017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Rentelasten 3,5 % overheidsinkomsten</a:t>
            </a:r>
          </a:p>
          <a:p>
            <a:endParaRPr lang="nl-NL" dirty="0" smtClean="0">
              <a:latin typeface="Baskerville Old Fac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Agenda: Prioriteiten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r>
              <a:rPr lang="nl-NL" dirty="0" smtClean="0">
                <a:latin typeface="Baskerville Old Face" pitchFamily="18" charset="0"/>
              </a:rPr>
              <a:t>Curaçao 	 – investeringsagenda gericht op groeiversterking</a:t>
            </a:r>
          </a:p>
          <a:p>
            <a:r>
              <a:rPr lang="nl-NL" dirty="0" smtClean="0">
                <a:latin typeface="Baskerville Old Face" pitchFamily="18" charset="0"/>
              </a:rPr>
              <a:t>Sint Maarten – vergroting belastingbasis, verbetering 			     financieel beheer en transparantie</a:t>
            </a:r>
          </a:p>
          <a:p>
            <a:endParaRPr lang="nl-NL" dirty="0" smtClean="0">
              <a:latin typeface="Baskerville Old Face" pitchFamily="18" charset="0"/>
            </a:endParaRPr>
          </a:p>
          <a:p>
            <a:r>
              <a:rPr lang="nl-NL" dirty="0" smtClean="0">
                <a:latin typeface="Baskerville Old Face" pitchFamily="18" charset="0"/>
              </a:rPr>
              <a:t>Bonaire 	 – investeringsimpuls in publieke voorzieningen</a:t>
            </a:r>
          </a:p>
          <a:p>
            <a:r>
              <a:rPr lang="nl-NL" dirty="0" smtClean="0">
                <a:latin typeface="Baskerville Old Face" pitchFamily="18" charset="0"/>
              </a:rPr>
              <a:t>Statia 	 – armoedebestrijding en onderwijs</a:t>
            </a:r>
          </a:p>
          <a:p>
            <a:r>
              <a:rPr lang="nl-NL" dirty="0" smtClean="0">
                <a:latin typeface="Baskerville Old Face" pitchFamily="18" charset="0"/>
              </a:rPr>
              <a:t>Saba 	 – </a:t>
            </a:r>
            <a:r>
              <a:rPr lang="nl-NL" dirty="0" smtClean="0">
                <a:latin typeface="Baskerville Old Face" pitchFamily="18" charset="0"/>
              </a:rPr>
              <a:t>goed op weg</a:t>
            </a:r>
            <a:endParaRPr lang="nl-NL" dirty="0" smtClean="0">
              <a:latin typeface="Baskerville Old Face" pitchFamily="18" charset="0"/>
            </a:endParaRPr>
          </a:p>
          <a:p>
            <a:endParaRPr lang="nl-NL" dirty="0" smtClean="0">
              <a:latin typeface="Baskerville Old Face" pitchFamily="18" charset="0"/>
            </a:endParaRPr>
          </a:p>
          <a:p>
            <a:r>
              <a:rPr lang="nl-NL" dirty="0" smtClean="0">
                <a:latin typeface="Baskerville Old Face" pitchFamily="18" charset="0"/>
              </a:rPr>
              <a:t>Aruba	 – herstel begrotingsevenwicht</a:t>
            </a:r>
          </a:p>
          <a:p>
            <a:r>
              <a:rPr lang="nl-NL" dirty="0" smtClean="0">
                <a:latin typeface="Baskerville Old Face" pitchFamily="18" charset="0"/>
              </a:rPr>
              <a:t>Nederland	 – herstel begrotingsevenwicht en groei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639762"/>
          </a:xfrm>
        </p:spPr>
        <p:txBody>
          <a:bodyPr>
            <a:noAutofit/>
          </a:bodyPr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Groeivergelijking: Caribisch gebied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  <p:sp>
        <p:nvSpPr>
          <p:cNvPr id="8" name="Tekstvak 7"/>
          <p:cNvSpPr txBox="1"/>
          <p:nvPr/>
        </p:nvSpPr>
        <p:spPr>
          <a:xfrm>
            <a:off x="304800" y="6248400"/>
            <a:ext cx="8640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Source: Centrale Bank voor Curacao en Sint Maarten, Centrale Bank van Aruba, IMF World Economic Outlook 2013, IMF </a:t>
            </a:r>
            <a:r>
              <a:rPr lang="nl-NL" sz="1000" dirty="0" err="1" smtClean="0"/>
              <a:t>article</a:t>
            </a:r>
            <a:r>
              <a:rPr lang="nl-NL" sz="1000" dirty="0" smtClean="0"/>
              <a:t> 4 </a:t>
            </a:r>
            <a:r>
              <a:rPr lang="nl-NL" sz="1000" dirty="0" err="1" smtClean="0"/>
              <a:t>Consultation</a:t>
            </a:r>
            <a:r>
              <a:rPr lang="nl-NL" sz="1000" dirty="0" smtClean="0"/>
              <a:t> Aruba,</a:t>
            </a:r>
          </a:p>
          <a:p>
            <a:r>
              <a:rPr lang="en-US" sz="1000" dirty="0" err="1" smtClean="0"/>
              <a:t>Ontwerpbegroting</a:t>
            </a:r>
            <a:r>
              <a:rPr lang="en-US" sz="1000" dirty="0" smtClean="0"/>
              <a:t> 2014 Curacao, IMF-article 4 consultation Curacao en </a:t>
            </a:r>
            <a:r>
              <a:rPr lang="en-US" sz="1000" dirty="0" err="1" smtClean="0"/>
              <a:t>Sint</a:t>
            </a:r>
            <a:r>
              <a:rPr lang="en-US" sz="1000" dirty="0" smtClean="0"/>
              <a:t> Maarten</a:t>
            </a:r>
            <a:endParaRPr lang="nl-NL" sz="1000" dirty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79248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nl-NL" dirty="0" smtClean="0"/>
              <a:t>Een nieuwe Start in Curaçao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500" dirty="0" smtClean="0">
                <a:latin typeface="Baskerville Old Face" pitchFamily="18" charset="0"/>
              </a:rPr>
              <a:t>Met de </a:t>
            </a:r>
            <a:r>
              <a:rPr lang="nl-NL" sz="2500" dirty="0" smtClean="0">
                <a:latin typeface="Baskerville Old Face" pitchFamily="18" charset="0"/>
              </a:rPr>
              <a:t>begroting op orde </a:t>
            </a:r>
            <a:r>
              <a:rPr lang="en-US" sz="2500" dirty="0" smtClean="0">
                <a:latin typeface="Baskerville Old Face" pitchFamily="18" charset="0"/>
              </a:rPr>
              <a:t>is Cur</a:t>
            </a:r>
            <a:r>
              <a:rPr lang="nl-NL" sz="2500" dirty="0" smtClean="0">
                <a:latin typeface="Baskerville Old Face" pitchFamily="18" charset="0"/>
              </a:rPr>
              <a:t>açao goed gepositioneerd om groeipad weer op te pakken ...</a:t>
            </a:r>
            <a:endParaRPr lang="en-US" sz="2500" dirty="0" smtClean="0">
              <a:latin typeface="Baskerville Old Face" pitchFamily="18" charset="0"/>
            </a:endParaRP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Gezonde, goed gekapitaliseerde en liquide financiële sector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Relatief laag schuldniveau van rond 30% bnp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Geloofwaardige link met US dollar</a:t>
            </a:r>
          </a:p>
          <a:p>
            <a:pPr marL="0" indent="0">
              <a:buNone/>
            </a:pPr>
            <a:endParaRPr lang="nl-NL" sz="2000" dirty="0" smtClean="0">
              <a:latin typeface="Baskerville Old Face" pitchFamily="18" charset="0"/>
            </a:endParaRPr>
          </a:p>
          <a:p>
            <a:r>
              <a:rPr lang="en-US" sz="2500" dirty="0" smtClean="0">
                <a:latin typeface="Baskerville Old Face" pitchFamily="18" charset="0"/>
              </a:rPr>
              <a:t>… en </a:t>
            </a:r>
            <a:r>
              <a:rPr lang="nl-NL" sz="2500" dirty="0" smtClean="0">
                <a:latin typeface="Baskerville Old Face" pitchFamily="18" charset="0"/>
              </a:rPr>
              <a:t>te lenen voor infrastructuur en nieuwe ziekenhuis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Curaçao profi</a:t>
            </a:r>
            <a:r>
              <a:rPr lang="en-US" sz="2000" dirty="0" smtClean="0">
                <a:latin typeface="Baskerville Old Face" pitchFamily="18" charset="0"/>
              </a:rPr>
              <a:t>t</a:t>
            </a:r>
            <a:r>
              <a:rPr lang="nl-NL" sz="2000" dirty="0" smtClean="0">
                <a:latin typeface="Baskerville Old Face" pitchFamily="18" charset="0"/>
              </a:rPr>
              <a:t>eert van lage rente via AAA status Nederland</a:t>
            </a:r>
            <a:endParaRPr lang="nl-NL" sz="2000" dirty="0">
              <a:latin typeface="Baskerville Old Face" pitchFamily="18" charset="0"/>
            </a:endParaRPr>
          </a:p>
          <a:p>
            <a:endParaRPr lang="nl-NL" dirty="0" smtClean="0">
              <a:latin typeface="Baskerville Old Face" pitchFamily="18" charset="0"/>
            </a:endParaRPr>
          </a:p>
          <a:p>
            <a:r>
              <a:rPr lang="nl-NL" sz="2500" dirty="0" smtClean="0">
                <a:latin typeface="Baskerville Old Face" pitchFamily="18" charset="0"/>
              </a:rPr>
              <a:t>Vertrouwen in overheidsbeleid staat voorop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Onafhankelijk financieel toezicht is een plus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28 november  2013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College financieel toezicht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683701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Werken aan Beeldvorming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500" dirty="0" smtClean="0"/>
              <a:t>Informatievoorziening en transparantie</a:t>
            </a:r>
            <a:endParaRPr lang="nl-NL" sz="1500" dirty="0" smtClean="0"/>
          </a:p>
          <a:p>
            <a:pPr lvl="1"/>
            <a:r>
              <a:rPr lang="nl-NL" sz="2200" dirty="0" smtClean="0"/>
              <a:t>strak sturen op processen en procedures</a:t>
            </a:r>
            <a:endParaRPr lang="nl-NL" sz="1200" dirty="0" smtClean="0"/>
          </a:p>
          <a:p>
            <a:pPr lvl="1"/>
            <a:r>
              <a:rPr lang="nl-NL" sz="2200" dirty="0" smtClean="0"/>
              <a:t>snellere publicatie van adviezen</a:t>
            </a:r>
          </a:p>
          <a:p>
            <a:endParaRPr lang="nl-NL" sz="1500" dirty="0" smtClean="0"/>
          </a:p>
          <a:p>
            <a:r>
              <a:rPr lang="nl-NL" sz="2500" dirty="0" smtClean="0"/>
              <a:t>Sterkere rol Staten en Eilandsraden</a:t>
            </a:r>
          </a:p>
          <a:p>
            <a:endParaRPr lang="nl-NL" sz="1500" dirty="0" smtClean="0"/>
          </a:p>
          <a:p>
            <a:r>
              <a:rPr lang="nl-NL" sz="2500" i="1" dirty="0" smtClean="0"/>
              <a:t>Make doing business easier</a:t>
            </a:r>
          </a:p>
          <a:p>
            <a:endParaRPr lang="nl-NL" sz="1500" dirty="0" smtClean="0"/>
          </a:p>
          <a:p>
            <a:r>
              <a:rPr lang="nl-NL" sz="2500" dirty="0" smtClean="0"/>
              <a:t>Doel: meer buitenlandse directe </a:t>
            </a:r>
            <a:r>
              <a:rPr lang="nl-NL" sz="2500" dirty="0" smtClean="0"/>
              <a:t>investeringen</a:t>
            </a:r>
          </a:p>
          <a:p>
            <a:pPr lvl="1"/>
            <a:r>
              <a:rPr lang="nl-NL" sz="2200" dirty="0" smtClean="0"/>
              <a:t>e</a:t>
            </a:r>
            <a:r>
              <a:rPr lang="nl-NL" sz="2200" dirty="0" smtClean="0"/>
              <a:t>n dus meer jobs</a:t>
            </a:r>
            <a:endParaRPr lang="nl-NL" sz="2200" dirty="0" smtClean="0"/>
          </a:p>
          <a:p>
            <a:endParaRPr lang="nl-NL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944562"/>
          </a:xfrm>
        </p:spPr>
        <p:txBody>
          <a:bodyPr>
            <a:normAutofit/>
          </a:bodyPr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5 jaar Ervaring met Cft 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r>
              <a:rPr lang="nl-NL" dirty="0" smtClean="0">
                <a:latin typeface="Baskerville Old Face" pitchFamily="18" charset="0"/>
              </a:rPr>
              <a:t>Toezicht werkt best met onafhankelijke outsiders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De onafhankelijkheid van het Cft is gegarandeerd</a:t>
            </a:r>
          </a:p>
          <a:p>
            <a:endParaRPr lang="nl-NL" dirty="0" smtClean="0">
              <a:latin typeface="Baskerville Old Face" pitchFamily="18" charset="0"/>
            </a:endParaRP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nl-NL" sz="2500" dirty="0" smtClean="0">
                <a:latin typeface="Baskerville Old Face" pitchFamily="18" charset="0"/>
              </a:rPr>
              <a:t>Kwaliteit en volledigheid van informatie is belangrijk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Toezicht moet op basis van brede definitie van overheid, incl. semipublieke sector en </a:t>
            </a:r>
            <a:r>
              <a:rPr lang="nl-NL" sz="2000" dirty="0" smtClean="0">
                <a:latin typeface="Baskerville Old Face" pitchFamily="18" charset="0"/>
              </a:rPr>
              <a:t>overheidsbedrijven</a:t>
            </a:r>
          </a:p>
          <a:p>
            <a:pPr lvl="1"/>
            <a:endParaRPr lang="nl-NL" sz="2000" dirty="0" smtClean="0">
              <a:latin typeface="Baskerville Old Face" pitchFamily="18" charset="0"/>
            </a:endParaRPr>
          </a:p>
          <a:p>
            <a:r>
              <a:rPr lang="nl-NL" dirty="0" smtClean="0">
                <a:latin typeface="Baskerville Old Face" pitchFamily="18" charset="0"/>
              </a:rPr>
              <a:t>Voor </a:t>
            </a:r>
            <a:r>
              <a:rPr lang="nl-NL" dirty="0" smtClean="0">
                <a:latin typeface="Baskerville Old Face" pitchFamily="18" charset="0"/>
              </a:rPr>
              <a:t>effectief toezicht is </a:t>
            </a:r>
            <a:r>
              <a:rPr lang="nl-NL" dirty="0" smtClean="0">
                <a:latin typeface="Baskerville Old Face" pitchFamily="18" charset="0"/>
              </a:rPr>
              <a:t>een </a:t>
            </a:r>
            <a:r>
              <a:rPr lang="nl-NL" dirty="0" smtClean="0">
                <a:latin typeface="Baskerville Old Face" pitchFamily="18" charset="0"/>
              </a:rPr>
              <a:t>geloofwaardige dreiging van sancties </a:t>
            </a:r>
            <a:r>
              <a:rPr lang="nl-NL" dirty="0" smtClean="0">
                <a:latin typeface="Baskerville Old Face" pitchFamily="18" charset="0"/>
              </a:rPr>
              <a:t>nodig</a:t>
            </a:r>
          </a:p>
          <a:p>
            <a:pPr lvl="1"/>
            <a:r>
              <a:rPr lang="nl-NL" dirty="0" smtClean="0">
                <a:latin typeface="Baskerville Old Face" pitchFamily="18" charset="0"/>
              </a:rPr>
              <a:t>a</a:t>
            </a:r>
            <a:r>
              <a:rPr lang="nl-NL" dirty="0" smtClean="0">
                <a:latin typeface="Baskerville Old Face" pitchFamily="18" charset="0"/>
              </a:rPr>
              <a:t>anwijzing door RMR</a:t>
            </a:r>
            <a:endParaRPr lang="nl-NL" dirty="0" smtClean="0">
              <a:latin typeface="Baskerville Old Face" pitchFamily="18" charset="0"/>
            </a:endParaRP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nl-NL" sz="2500" dirty="0" smtClean="0">
              <a:latin typeface="Baskerville Old Face" pitchFamily="18" charset="0"/>
            </a:endParaRP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nl-NL" sz="2500" dirty="0" smtClean="0">
                <a:latin typeface="Baskerville Old Face" pitchFamily="18" charset="0"/>
              </a:rPr>
              <a:t>Politieke </a:t>
            </a:r>
            <a:r>
              <a:rPr lang="nl-NL" sz="2500" dirty="0" smtClean="0">
                <a:latin typeface="Baskerville Old Face" pitchFamily="18" charset="0"/>
              </a:rPr>
              <a:t>stabiliteit is eerste vereiste</a:t>
            </a:r>
          </a:p>
          <a:p>
            <a:pPr lvl="1"/>
            <a:endParaRPr lang="nl-NL" sz="2000" dirty="0" smtClean="0">
              <a:latin typeface="Baskerville Old Face" pitchFamily="18" charset="0"/>
            </a:endParaRPr>
          </a:p>
          <a:p>
            <a:endParaRPr lang="nl-NL" dirty="0" smtClean="0">
              <a:latin typeface="Baskerville Old Face" pitchFamily="18" charset="0"/>
            </a:endParaRPr>
          </a:p>
          <a:p>
            <a:endParaRPr lang="nl-NL" sz="2500" dirty="0" smtClean="0">
              <a:latin typeface="Baskerville Old Face" pitchFamily="18" charset="0"/>
            </a:endParaRPr>
          </a:p>
          <a:p>
            <a:endParaRPr lang="nl-NL" dirty="0" smtClean="0">
              <a:latin typeface="Baskerville Old Face" pitchFamily="18" charset="0"/>
            </a:endParaRPr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College financieel toezic</a:t>
            </a:r>
            <a:r>
              <a:rPr lang="en-US" dirty="0" smtClean="0"/>
              <a:t>ht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Evaluatie in 2015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500" dirty="0" smtClean="0">
                <a:latin typeface="Baskerville Old Face" pitchFamily="18" charset="0"/>
              </a:rPr>
              <a:t>Voortbouwen op wat na 10-10-10 is bereikt</a:t>
            </a:r>
          </a:p>
          <a:p>
            <a:pPr>
              <a:buNone/>
            </a:pPr>
            <a:endParaRPr lang="nl-NL" sz="1800" dirty="0" smtClean="0">
              <a:latin typeface="Baskerville Old Face" pitchFamily="18" charset="0"/>
            </a:endParaRPr>
          </a:p>
          <a:p>
            <a:r>
              <a:rPr lang="nl-NL" sz="2500" dirty="0" smtClean="0">
                <a:latin typeface="Baskerville Old Face" pitchFamily="18" charset="0"/>
              </a:rPr>
              <a:t>Rijkswet heeft 2 meetpunten: 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evenwicht op de begroting gedurende 3 jaar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goed financieel beheer</a:t>
            </a:r>
          </a:p>
          <a:p>
            <a:endParaRPr lang="nl-NL" sz="1800" dirty="0" smtClean="0">
              <a:latin typeface="Baskerville Old Face" pitchFamily="18" charset="0"/>
            </a:endParaRPr>
          </a:p>
          <a:p>
            <a:r>
              <a:rPr lang="nl-NL" sz="2500" dirty="0" smtClean="0">
                <a:latin typeface="Baskerville Old Face" pitchFamily="18" charset="0"/>
              </a:rPr>
              <a:t>Knelpunten addresseren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hoe om te gaan met semi-publieke sector?</a:t>
            </a:r>
          </a:p>
          <a:p>
            <a:endParaRPr lang="nl-NL" sz="1800" dirty="0" smtClean="0">
              <a:latin typeface="Baskerville Old Face" pitchFamily="18" charset="0"/>
            </a:endParaRPr>
          </a:p>
          <a:p>
            <a:r>
              <a:rPr lang="nl-NL" sz="2500" dirty="0" smtClean="0">
                <a:latin typeface="Baskerville Old Face" pitchFamily="18" charset="0"/>
              </a:rPr>
              <a:t>Begrotingskamer</a:t>
            </a:r>
          </a:p>
          <a:p>
            <a:pPr lvl="1"/>
            <a:r>
              <a:rPr lang="nl-NL" sz="2200" dirty="0" smtClean="0">
                <a:latin typeface="Baskerville Old Face" pitchFamily="18" charset="0"/>
              </a:rPr>
              <a:t>k</a:t>
            </a:r>
            <a:r>
              <a:rPr lang="nl-NL" sz="2200" dirty="0" smtClean="0">
                <a:latin typeface="Baskerville Old Face" pitchFamily="18" charset="0"/>
              </a:rPr>
              <a:t>an positie Staten versterken</a:t>
            </a:r>
            <a:endParaRPr lang="nl-NL" sz="2200" dirty="0" smtClean="0">
              <a:latin typeface="Baskerville Old Fac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Meerwaarde </a:t>
            </a:r>
            <a:r>
              <a:rPr lang="nl-NL" dirty="0" smtClean="0">
                <a:latin typeface="Baskerville Old Face" pitchFamily="18" charset="0"/>
              </a:rPr>
              <a:t>van het Koninkrijk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500" dirty="0" smtClean="0"/>
              <a:t>Elkaar aanspreken en spiegel voorhouden</a:t>
            </a:r>
          </a:p>
          <a:p>
            <a:endParaRPr lang="en-US" sz="2000" dirty="0" smtClean="0"/>
          </a:p>
          <a:p>
            <a:r>
              <a:rPr lang="nl-NL" sz="2500" dirty="0" smtClean="0"/>
              <a:t>Leren van ervaringen, gebruik maken van elkaars </a:t>
            </a:r>
            <a:r>
              <a:rPr lang="en-US" sz="2500" dirty="0" smtClean="0"/>
              <a:t>expertise</a:t>
            </a:r>
          </a:p>
          <a:p>
            <a:endParaRPr lang="en-US" sz="1800" dirty="0" smtClean="0"/>
          </a:p>
          <a:p>
            <a:r>
              <a:rPr lang="nl-NL" sz="2500" dirty="0" smtClean="0"/>
              <a:t>Lenen tegen AAA rente</a:t>
            </a:r>
          </a:p>
          <a:p>
            <a:endParaRPr lang="nl-NL" sz="2000" dirty="0" smtClean="0"/>
          </a:p>
          <a:p>
            <a:r>
              <a:rPr lang="nl-NL" sz="2500" dirty="0" smtClean="0"/>
              <a:t>Gezamenlijk optrekken in ons grote buitenland</a:t>
            </a:r>
          </a:p>
          <a:p>
            <a:pPr lvl="1"/>
            <a:r>
              <a:rPr lang="nl-NL" sz="2200" dirty="0" smtClean="0"/>
              <a:t>Europa</a:t>
            </a:r>
            <a:r>
              <a:rPr lang="nl-NL" sz="2200" dirty="0" smtClean="0"/>
              <a:t>, Noord en Zuid Amerika</a:t>
            </a:r>
            <a:endParaRPr lang="nl-NL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Inleiding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nl-NL" sz="2500" dirty="0" smtClean="0">
                <a:latin typeface="Baskerville Old Face" pitchFamily="18" charset="0"/>
              </a:rPr>
              <a:t>Alle landen in Koninkrijk staan voor begrotingsuitdagingen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omvangrijke ombuigingpakketten in Curaçao en Nederland</a:t>
            </a:r>
          </a:p>
          <a:p>
            <a:endParaRPr lang="nl-NL" dirty="0" smtClean="0">
              <a:latin typeface="Baskerville Old Face" pitchFamily="18" charset="0"/>
            </a:endParaRPr>
          </a:p>
          <a:p>
            <a:r>
              <a:rPr lang="nl-NL" sz="2500" dirty="0" smtClean="0">
                <a:latin typeface="Baskerville Old Face" pitchFamily="18" charset="0"/>
              </a:rPr>
              <a:t>Globaal fenomeen</a:t>
            </a:r>
          </a:p>
          <a:p>
            <a:pPr lvl="1"/>
            <a:r>
              <a:rPr lang="nl-NL" sz="2000" i="1" dirty="0" smtClean="0">
                <a:latin typeface="Baskerville Old Face" pitchFamily="18" charset="0"/>
              </a:rPr>
              <a:t>fiscal cliff </a:t>
            </a:r>
            <a:r>
              <a:rPr lang="nl-NL" sz="2000" dirty="0" smtClean="0">
                <a:latin typeface="Baskerville Old Face" pitchFamily="18" charset="0"/>
              </a:rPr>
              <a:t>in de Verenigde Saten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overheidsschuldcrisis in Europa</a:t>
            </a:r>
          </a:p>
          <a:p>
            <a:pPr lvl="1"/>
            <a:r>
              <a:rPr lang="nl-NL" sz="2000" dirty="0" smtClean="0">
                <a:latin typeface="Baskerville Old Face" pitchFamily="18" charset="0"/>
              </a:rPr>
              <a:t>begrotingsdiscipline vanuit Brussel</a:t>
            </a:r>
          </a:p>
          <a:p>
            <a:endParaRPr lang="nl-NL" dirty="0" smtClean="0">
              <a:latin typeface="Baskerville Old Face" pitchFamily="18" charset="0"/>
            </a:endParaRPr>
          </a:p>
          <a:p>
            <a:r>
              <a:rPr lang="nl-NL" sz="2500" dirty="0" smtClean="0">
                <a:latin typeface="Baskerville Old Face" pitchFamily="18" charset="0"/>
              </a:rPr>
              <a:t>In de meeste landen in het Koninkrijk is de groei te laag</a:t>
            </a:r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Hebben we de goede Beelden van Elkaar?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Hoogste punt? </a:t>
            </a:r>
            <a:r>
              <a:rPr lang="nl-NL" i="1" dirty="0" smtClean="0"/>
              <a:t>Mount </a:t>
            </a:r>
            <a:r>
              <a:rPr lang="nl-NL" i="1" dirty="0" smtClean="0"/>
              <a:t>Scenery op Saba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Talen? </a:t>
            </a:r>
            <a:r>
              <a:rPr lang="nl-NL" i="1" dirty="0" smtClean="0"/>
              <a:t>4: Engels</a:t>
            </a:r>
            <a:r>
              <a:rPr lang="nl-NL" i="1" dirty="0" smtClean="0"/>
              <a:t>, </a:t>
            </a:r>
            <a:r>
              <a:rPr lang="nl-NL" i="1" dirty="0" smtClean="0"/>
              <a:t>Fries, Nederlands</a:t>
            </a:r>
            <a:r>
              <a:rPr lang="nl-NL" i="1" dirty="0" smtClean="0"/>
              <a:t>, Papiamentu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Snelste groeier sinds 2000? </a:t>
            </a:r>
            <a:r>
              <a:rPr lang="nl-NL" i="1" dirty="0" smtClean="0"/>
              <a:t>Sint </a:t>
            </a:r>
            <a:r>
              <a:rPr lang="nl-NL" i="1" dirty="0" smtClean="0"/>
              <a:t>Maarten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Snelste groeier sinds 10-10-10? </a:t>
            </a:r>
            <a:r>
              <a:rPr lang="nl-NL" i="1" dirty="0" smtClean="0"/>
              <a:t>Aruba</a:t>
            </a:r>
            <a:endParaRPr lang="nl-NL" i="1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Duurste gezondheidszorg? </a:t>
            </a:r>
            <a:r>
              <a:rPr lang="nl-NL" i="1" dirty="0" smtClean="0"/>
              <a:t>Curaçao</a:t>
            </a:r>
            <a:endParaRPr lang="nl-NL" i="1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Hoogste schuld? </a:t>
            </a:r>
            <a:r>
              <a:rPr lang="nl-NL" i="1" dirty="0" smtClean="0"/>
              <a:t>Nu Nederland</a:t>
            </a:r>
            <a:r>
              <a:rPr lang="nl-NL" i="1" dirty="0" smtClean="0"/>
              <a:t>, </a:t>
            </a:r>
            <a:r>
              <a:rPr lang="nl-NL" i="1" dirty="0" smtClean="0"/>
              <a:t>straks Aruba</a:t>
            </a:r>
            <a:endParaRPr lang="nl-NL" i="1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Betere credit rating? </a:t>
            </a:r>
            <a:r>
              <a:rPr lang="nl-NL" i="1" dirty="0" smtClean="0"/>
              <a:t>Curaçao</a:t>
            </a:r>
            <a:endParaRPr lang="nl-NL" i="1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Overschot in 2012? </a:t>
            </a:r>
            <a:r>
              <a:rPr lang="nl-NL" i="1" dirty="0" smtClean="0"/>
              <a:t>Alle 3: </a:t>
            </a:r>
            <a:r>
              <a:rPr lang="nl-NL" i="1" dirty="0" smtClean="0"/>
              <a:t>Bonaire, Saba en Statia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Aandacht voor Begrotingen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nl-NL" sz="2500" dirty="0" smtClean="0">
                <a:latin typeface="Baskerville Old Face" pitchFamily="18" charset="0"/>
              </a:rPr>
              <a:t>Vergelijkbare redenen voor begrotingsuitdagingen</a:t>
            </a:r>
          </a:p>
          <a:p>
            <a:pPr lvl="1">
              <a:buFont typeface="Wingdings" pitchFamily="2" charset="2"/>
              <a:buChar char="Ø"/>
            </a:pPr>
            <a:r>
              <a:rPr lang="nl-NL" sz="2000" dirty="0" smtClean="0">
                <a:latin typeface="Baskerville Old Face" pitchFamily="18" charset="0"/>
              </a:rPr>
              <a:t>d</a:t>
            </a:r>
            <a:r>
              <a:rPr lang="nl-NL" sz="2000" dirty="0" smtClean="0">
                <a:latin typeface="Baskerville Old Face" pitchFamily="18" charset="0"/>
              </a:rPr>
              <a:t>e </a:t>
            </a:r>
            <a:r>
              <a:rPr lang="nl-NL" sz="2000" dirty="0" smtClean="0">
                <a:latin typeface="Baskerville Old Face" pitchFamily="18" charset="0"/>
              </a:rPr>
              <a:t>economische crisis treft ieder</a:t>
            </a:r>
          </a:p>
          <a:p>
            <a:pPr lvl="1">
              <a:buFont typeface="Wingdings" pitchFamily="2" charset="2"/>
              <a:buChar char="Ø"/>
            </a:pPr>
            <a:r>
              <a:rPr lang="nl-NL" sz="2000" dirty="0" smtClean="0">
                <a:latin typeface="Baskerville Old Face" pitchFamily="18" charset="0"/>
              </a:rPr>
              <a:t>l</a:t>
            </a:r>
            <a:r>
              <a:rPr lang="nl-NL" sz="2000" dirty="0" smtClean="0">
                <a:latin typeface="Baskerville Old Face" pitchFamily="18" charset="0"/>
              </a:rPr>
              <a:t>evensverwachting </a:t>
            </a:r>
            <a:r>
              <a:rPr lang="nl-NL" sz="2000" dirty="0" smtClean="0">
                <a:latin typeface="Baskerville Old Face" pitchFamily="18" charset="0"/>
              </a:rPr>
              <a:t>neemt toe, de bevolking vergrijst</a:t>
            </a:r>
          </a:p>
          <a:p>
            <a:pPr lvl="1">
              <a:buFont typeface="Wingdings" pitchFamily="2" charset="2"/>
              <a:buChar char="Ø"/>
            </a:pPr>
            <a:r>
              <a:rPr lang="nl-NL" sz="2000" dirty="0" smtClean="0">
                <a:latin typeface="Baskerville Old Face" pitchFamily="18" charset="0"/>
              </a:rPr>
              <a:t>z</a:t>
            </a:r>
            <a:r>
              <a:rPr lang="nl-NL" sz="2000" dirty="0" smtClean="0">
                <a:latin typeface="Baskerville Old Face" pitchFamily="18" charset="0"/>
              </a:rPr>
              <a:t>orgkosten </a:t>
            </a:r>
            <a:r>
              <a:rPr lang="nl-NL" sz="2000" dirty="0" smtClean="0">
                <a:latin typeface="Baskerville Old Face" pitchFamily="18" charset="0"/>
              </a:rPr>
              <a:t>stijgen door technologische vooruitgang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nl-NL" sz="2500" dirty="0" smtClean="0">
              <a:latin typeface="Baskerville Old Face" pitchFamily="18" charset="0"/>
            </a:endParaRP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nl-NL" sz="2500" dirty="0" smtClean="0">
                <a:latin typeface="Baskerville Old Face" pitchFamily="18" charset="0"/>
              </a:rPr>
              <a:t>Alle landen in Koninkrijk zijn kleine, open economieën</a:t>
            </a:r>
            <a:endParaRPr lang="nl-NL" dirty="0" smtClean="0">
              <a:latin typeface="Baskerville Old Face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nl-NL" sz="2000" dirty="0" smtClean="0">
                <a:latin typeface="Baskerville Old Face" pitchFamily="18" charset="0"/>
              </a:rPr>
              <a:t>b</a:t>
            </a:r>
            <a:r>
              <a:rPr lang="nl-NL" sz="2000" dirty="0" smtClean="0">
                <a:latin typeface="Baskerville Old Face" pitchFamily="18" charset="0"/>
              </a:rPr>
              <a:t>egrotingsimpuls </a:t>
            </a:r>
            <a:r>
              <a:rPr lang="nl-NL" sz="2000" dirty="0" smtClean="0">
                <a:latin typeface="Baskerville Old Face" pitchFamily="18" charset="0"/>
              </a:rPr>
              <a:t>lekt weg naar buitenland</a:t>
            </a:r>
          </a:p>
          <a:p>
            <a:pPr lvl="1">
              <a:buNone/>
            </a:pPr>
            <a:r>
              <a:rPr lang="nl-NL" dirty="0" smtClean="0">
                <a:latin typeface="Baskerville Old Face" pitchFamily="18" charset="0"/>
              </a:rPr>
              <a:t>	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nl-NL" sz="2500" dirty="0" smtClean="0">
                <a:latin typeface="Baskerville Old Face" pitchFamily="18" charset="0"/>
              </a:rPr>
              <a:t>Internationale investeerders verwachten een voorzichtige en voorspelbare budgettaire politiek</a:t>
            </a:r>
          </a:p>
          <a:p>
            <a:pPr>
              <a:buFont typeface="Wingdings" pitchFamily="2" charset="2"/>
              <a:buChar char="Ø"/>
            </a:pPr>
            <a:endParaRPr lang="nl-NL" dirty="0">
              <a:latin typeface="Baskerville Old Fac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College financieel toezicht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Hebben we de goede beelden van elkaar?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nl-NL" sz="2500" dirty="0" smtClean="0">
                <a:latin typeface="Baskerville Old Face" pitchFamily="18" charset="0"/>
              </a:rPr>
              <a:t>1.	Waar is het hoogste punt van het Koninkrijk?</a:t>
            </a:r>
          </a:p>
          <a:p>
            <a:pPr marL="457200" indent="-457200">
              <a:buNone/>
            </a:pPr>
            <a:endParaRPr lang="nl-NL" sz="2500" dirty="0" smtClean="0">
              <a:latin typeface="Baskerville Old Face" pitchFamily="18" charset="0"/>
            </a:endParaRPr>
          </a:p>
          <a:p>
            <a:pPr marL="457200" indent="-457200">
              <a:buNone/>
            </a:pPr>
            <a:r>
              <a:rPr lang="nl-NL" sz="2500" dirty="0" smtClean="0">
                <a:latin typeface="Baskerville Old Face" pitchFamily="18" charset="0"/>
              </a:rPr>
              <a:t>2.	Hoeveel officiële talen kent het Koninkrijk?</a:t>
            </a:r>
          </a:p>
          <a:p>
            <a:pPr marL="457200" indent="-457200">
              <a:buNone/>
            </a:pPr>
            <a:endParaRPr lang="nl-NL" sz="2500" dirty="0" smtClean="0">
              <a:latin typeface="Baskerville Old Face" pitchFamily="18" charset="0"/>
            </a:endParaRPr>
          </a:p>
          <a:p>
            <a:pPr marL="457200" indent="-457200">
              <a:buNone/>
            </a:pPr>
            <a:r>
              <a:rPr lang="nl-NL" sz="2500" dirty="0" smtClean="0">
                <a:latin typeface="Baskerville Old Face" pitchFamily="18" charset="0"/>
              </a:rPr>
              <a:t>3.	Welk land in het Koninkrijk groeide het snelste sinds de eeuwwisseling?</a:t>
            </a:r>
          </a:p>
          <a:p>
            <a:pPr marL="457200" indent="-457200">
              <a:buNone/>
            </a:pPr>
            <a:endParaRPr lang="nl-NL" sz="2500" dirty="0" smtClean="0">
              <a:latin typeface="Baskerville Old Face" pitchFamily="18" charset="0"/>
            </a:endParaRPr>
          </a:p>
          <a:p>
            <a:pPr marL="457200" indent="-457200">
              <a:buNone/>
            </a:pPr>
            <a:r>
              <a:rPr lang="nl-NL" sz="2500" dirty="0" smtClean="0">
                <a:latin typeface="Baskerville Old Face" pitchFamily="18" charset="0"/>
              </a:rPr>
              <a:t>4.	Welk land in het Koninkrijk groeide het snelste sinds </a:t>
            </a:r>
          </a:p>
          <a:p>
            <a:pPr marL="457200" indent="-457200">
              <a:buNone/>
            </a:pPr>
            <a:r>
              <a:rPr lang="nl-NL" sz="2500" dirty="0" smtClean="0">
                <a:latin typeface="Baskerville Old Face" pitchFamily="18" charset="0"/>
              </a:rPr>
              <a:t>	10-10-10?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Hebben we de goede beelden van elkaar?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nl-NL" sz="2500" dirty="0" smtClean="0">
                <a:latin typeface="Baskerville Old Face" pitchFamily="18" charset="0"/>
              </a:rPr>
              <a:t>5.	Welk land geeft het meeste uit aan gezondheidszorg in % bnp?</a:t>
            </a:r>
          </a:p>
          <a:p>
            <a:pPr marL="457200" indent="-457200">
              <a:buNone/>
            </a:pPr>
            <a:endParaRPr lang="nl-NL" sz="2500" dirty="0" smtClean="0">
              <a:latin typeface="Baskerville Old Face" pitchFamily="18" charset="0"/>
            </a:endParaRPr>
          </a:p>
          <a:p>
            <a:pPr marL="457200" indent="-457200">
              <a:buNone/>
            </a:pPr>
            <a:r>
              <a:rPr lang="nl-NL" sz="2500" dirty="0" smtClean="0">
                <a:latin typeface="Baskerville Old Face" pitchFamily="18" charset="0"/>
              </a:rPr>
              <a:t>6.	Welk land heeft de hoogste overheidsschuld in % bnp?</a:t>
            </a:r>
          </a:p>
          <a:p>
            <a:pPr marL="457200" indent="-457200">
              <a:buNone/>
            </a:pPr>
            <a:endParaRPr lang="nl-NL" sz="2500" dirty="0" smtClean="0">
              <a:latin typeface="Baskerville Old Face" pitchFamily="18" charset="0"/>
            </a:endParaRPr>
          </a:p>
          <a:p>
            <a:pPr marL="457200" indent="-457200">
              <a:buNone/>
            </a:pPr>
            <a:r>
              <a:rPr lang="nl-NL" sz="2500" dirty="0" smtClean="0">
                <a:latin typeface="Baskerville Old Face" pitchFamily="18" charset="0"/>
              </a:rPr>
              <a:t>7.	Welk land zag zijn credit rating in 2013 verbeteren?</a:t>
            </a:r>
          </a:p>
          <a:p>
            <a:pPr marL="457200" indent="-457200">
              <a:buNone/>
            </a:pPr>
            <a:endParaRPr lang="nl-NL" sz="2500" dirty="0" smtClean="0">
              <a:latin typeface="Baskerville Old Face" pitchFamily="18" charset="0"/>
            </a:endParaRPr>
          </a:p>
          <a:p>
            <a:pPr marL="457200" indent="-457200">
              <a:buNone/>
            </a:pPr>
            <a:r>
              <a:rPr lang="nl-NL" sz="2500" dirty="0" smtClean="0">
                <a:latin typeface="Baskerville Old Face" pitchFamily="18" charset="0"/>
              </a:rPr>
              <a:t>8.	Welk openbaar lichaam sloot 2012 af met een begrotingsoverschot?</a:t>
            </a:r>
            <a:endParaRPr lang="nl-NL" sz="2500" dirty="0">
              <a:latin typeface="Baskerville Old Fac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946150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Toezicht Vergeleken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sz="2500" dirty="0" smtClean="0"/>
              <a:t>Rijkswet</a:t>
            </a:r>
          </a:p>
          <a:p>
            <a:endParaRPr lang="nl-NL" sz="1600" dirty="0" smtClean="0"/>
          </a:p>
          <a:p>
            <a:r>
              <a:rPr lang="nl-NL" sz="2500" dirty="0" smtClean="0"/>
              <a:t>Cft</a:t>
            </a:r>
          </a:p>
          <a:p>
            <a:pPr lvl="1"/>
            <a:r>
              <a:rPr lang="nl-NL" sz="2000" dirty="0" smtClean="0"/>
              <a:t>adviesrecht</a:t>
            </a:r>
          </a:p>
          <a:p>
            <a:pPr lvl="1"/>
            <a:r>
              <a:rPr lang="nl-NL" sz="2000" dirty="0" smtClean="0"/>
              <a:t>uitvoeringsrapportages</a:t>
            </a:r>
          </a:p>
          <a:p>
            <a:pPr lvl="1"/>
            <a:r>
              <a:rPr lang="nl-NL" sz="2000" dirty="0" smtClean="0"/>
              <a:t>compensatie van tekorten in 3 jaar</a:t>
            </a:r>
          </a:p>
          <a:p>
            <a:pPr lvl="1"/>
            <a:endParaRPr lang="nl-NL" sz="800" dirty="0" smtClean="0"/>
          </a:p>
          <a:p>
            <a:r>
              <a:rPr lang="nl-NL" sz="2500" dirty="0" smtClean="0"/>
              <a:t>Rijksministerraad</a:t>
            </a:r>
          </a:p>
          <a:p>
            <a:pPr lvl="1"/>
            <a:r>
              <a:rPr lang="nl-NL" sz="2000" dirty="0" smtClean="0"/>
              <a:t>sancties (aanwijzing)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086226" cy="3886200"/>
          </a:xfrm>
        </p:spPr>
        <p:txBody>
          <a:bodyPr/>
          <a:lstStyle/>
          <a:p>
            <a:r>
              <a:rPr lang="nl-NL" sz="2500" dirty="0" smtClean="0"/>
              <a:t>Verdrag</a:t>
            </a:r>
          </a:p>
          <a:p>
            <a:endParaRPr lang="nl-NL" sz="1600" dirty="0"/>
          </a:p>
          <a:p>
            <a:r>
              <a:rPr lang="nl-NL" sz="2500" dirty="0" smtClean="0"/>
              <a:t>Commissie</a:t>
            </a:r>
          </a:p>
          <a:p>
            <a:pPr lvl="1"/>
            <a:r>
              <a:rPr lang="nl-NL" sz="2000" dirty="0" smtClean="0"/>
              <a:t>adviesrecht</a:t>
            </a:r>
          </a:p>
          <a:p>
            <a:pPr lvl="1"/>
            <a:r>
              <a:rPr lang="nl-NL" sz="2000" dirty="0" smtClean="0"/>
              <a:t>early warnings</a:t>
            </a:r>
          </a:p>
          <a:p>
            <a:pPr lvl="1"/>
            <a:r>
              <a:rPr lang="nl-NL" sz="2000" dirty="0" smtClean="0"/>
              <a:t>sancties</a:t>
            </a:r>
          </a:p>
          <a:p>
            <a:pPr lvl="1"/>
            <a:endParaRPr lang="nl-NL" sz="2400" dirty="0" smtClean="0"/>
          </a:p>
          <a:p>
            <a:r>
              <a:rPr lang="nl-NL" sz="2500" dirty="0" smtClean="0"/>
              <a:t>Raad van Ministers</a:t>
            </a:r>
          </a:p>
          <a:p>
            <a:pPr lvl="1"/>
            <a:r>
              <a:rPr lang="nl-NL" sz="2000" dirty="0" smtClean="0"/>
              <a:t>hoge meerderheid</a:t>
            </a:r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l-NL" dirty="0" smtClean="0"/>
              <a:t>Curaçao/Sint Maarten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Euro gebied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61887-E24B-49DF-AD19-0BD1DFEE3C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866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Andere Systematiek: Unidat i Diversidat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500" dirty="0" smtClean="0">
                <a:latin typeface="Baskerville Old Face" pitchFamily="18" charset="0"/>
              </a:rPr>
              <a:t>Nederland – Europese regels</a:t>
            </a:r>
          </a:p>
          <a:p>
            <a:pPr lvl="1"/>
            <a:r>
              <a:rPr lang="nl-NL" dirty="0" smtClean="0">
                <a:latin typeface="Baskerville Old Face" pitchFamily="18" charset="0"/>
              </a:rPr>
              <a:t>tekort </a:t>
            </a:r>
            <a:r>
              <a:rPr lang="nl-NL" i="1" dirty="0" smtClean="0">
                <a:latin typeface="Baskerville Old Face" pitchFamily="18" charset="0"/>
              </a:rPr>
              <a:t>totale</a:t>
            </a:r>
            <a:r>
              <a:rPr lang="nl-NL" dirty="0" smtClean="0">
                <a:latin typeface="Baskerville Old Face" pitchFamily="18" charset="0"/>
              </a:rPr>
              <a:t> overheidsfinanciën &lt; 3 % bnp</a:t>
            </a:r>
          </a:p>
          <a:p>
            <a:pPr lvl="1"/>
            <a:r>
              <a:rPr lang="nl-NL" dirty="0" smtClean="0">
                <a:latin typeface="Baskerville Old Face" pitchFamily="18" charset="0"/>
              </a:rPr>
              <a:t>totale overheidsschuld &lt; 60 % bnp</a:t>
            </a:r>
          </a:p>
          <a:p>
            <a:pPr lvl="1"/>
            <a:endParaRPr lang="nl-NL" sz="1000" dirty="0" smtClean="0">
              <a:latin typeface="Baskerville Old Face" pitchFamily="18" charset="0"/>
            </a:endParaRPr>
          </a:p>
          <a:p>
            <a:r>
              <a:rPr lang="nl-NL" sz="2500" dirty="0" smtClean="0">
                <a:latin typeface="Baskerville Old Face" pitchFamily="18" charset="0"/>
              </a:rPr>
              <a:t>Curaçao/Sint Maarten – Rijkswet</a:t>
            </a:r>
          </a:p>
          <a:p>
            <a:pPr lvl="1"/>
            <a:r>
              <a:rPr lang="nl-NL" dirty="0" smtClean="0">
                <a:latin typeface="Baskerville Old Face" pitchFamily="18" charset="0"/>
              </a:rPr>
              <a:t>evenwicht op </a:t>
            </a:r>
            <a:r>
              <a:rPr lang="nl-NL" i="1" dirty="0" smtClean="0">
                <a:latin typeface="Baskerville Old Face" pitchFamily="18" charset="0"/>
              </a:rPr>
              <a:t>gewone</a:t>
            </a:r>
            <a:r>
              <a:rPr lang="nl-NL" dirty="0" smtClean="0">
                <a:latin typeface="Baskerville Old Face" pitchFamily="18" charset="0"/>
              </a:rPr>
              <a:t> dienst van de overheid in enge zin</a:t>
            </a:r>
          </a:p>
          <a:p>
            <a:pPr lvl="1"/>
            <a:r>
              <a:rPr lang="nl-NL" dirty="0" smtClean="0">
                <a:latin typeface="Baskerville Old Face" pitchFamily="18" charset="0"/>
              </a:rPr>
              <a:t>tekort uitsluitend voor overheidsinvesteringen toegestaan ... </a:t>
            </a:r>
          </a:p>
          <a:p>
            <a:pPr lvl="1">
              <a:buNone/>
            </a:pPr>
            <a:r>
              <a:rPr lang="nl-NL" dirty="0" smtClean="0">
                <a:latin typeface="Baskerville Old Face" pitchFamily="18" charset="0"/>
              </a:rPr>
              <a:t>	... zolang rentelasten &lt; 5% overheidsinkomsten</a:t>
            </a:r>
          </a:p>
          <a:p>
            <a:pPr lvl="1">
              <a:buNone/>
            </a:pPr>
            <a:endParaRPr lang="nl-NL" sz="1000" dirty="0" smtClean="0">
              <a:latin typeface="Baskerville Old Face" pitchFamily="18" charset="0"/>
            </a:endParaRPr>
          </a:p>
          <a:p>
            <a:r>
              <a:rPr lang="nl-NL" sz="2500" dirty="0" smtClean="0">
                <a:latin typeface="Baskerville Old Face" pitchFamily="18" charset="0"/>
              </a:rPr>
              <a:t>BES – Wet FinBes</a:t>
            </a:r>
          </a:p>
          <a:p>
            <a:pPr lvl="1"/>
            <a:r>
              <a:rPr lang="nl-NL" dirty="0" smtClean="0">
                <a:latin typeface="Baskerville Old Face" pitchFamily="18" charset="0"/>
              </a:rPr>
              <a:t>evenwicht op </a:t>
            </a:r>
            <a:r>
              <a:rPr lang="nl-NL" i="1" dirty="0" smtClean="0">
                <a:latin typeface="Baskerville Old Face" pitchFamily="18" charset="0"/>
              </a:rPr>
              <a:t>gewone</a:t>
            </a:r>
            <a:r>
              <a:rPr lang="nl-NL" dirty="0" smtClean="0">
                <a:latin typeface="Baskerville Old Face" pitchFamily="18" charset="0"/>
              </a:rPr>
              <a:t> dienst, rentelastnorm </a:t>
            </a:r>
            <a:r>
              <a:rPr lang="nl-NL" dirty="0" smtClean="0">
                <a:latin typeface="Baskerville Old Face" pitchFamily="18" charset="0"/>
              </a:rPr>
              <a:t>0</a:t>
            </a:r>
            <a:r>
              <a:rPr lang="nl-NL" dirty="0" smtClean="0">
                <a:latin typeface="Baskerville Old Face" pitchFamily="18" charset="0"/>
              </a:rPr>
              <a:t>%</a:t>
            </a:r>
          </a:p>
          <a:p>
            <a:pPr lvl="1"/>
            <a:r>
              <a:rPr lang="nl-NL" dirty="0" smtClean="0">
                <a:latin typeface="Baskerville Old Face" pitchFamily="18" charset="0"/>
              </a:rPr>
              <a:t>renteloze leningen van vakdepartementen toegestaan ...</a:t>
            </a:r>
          </a:p>
          <a:p>
            <a:pPr lvl="1">
              <a:buNone/>
            </a:pPr>
            <a:r>
              <a:rPr lang="nl-NL" dirty="0" smtClean="0">
                <a:latin typeface="Baskerville Old Face" pitchFamily="18" charset="0"/>
              </a:rPr>
              <a:t>	... zolang aflossingen binnen gewone dienst passen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Begrotingssaldi in het Koninkrijk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College financieel toezicht</a:t>
            </a:r>
            <a:endParaRPr lang="en-US" dirty="0"/>
          </a:p>
        </p:txBody>
      </p:sp>
      <p:sp>
        <p:nvSpPr>
          <p:cNvPr id="8" name="Tekstvak 7"/>
          <p:cNvSpPr txBox="1"/>
          <p:nvPr/>
        </p:nvSpPr>
        <p:spPr>
          <a:xfrm>
            <a:off x="304800" y="5715000"/>
            <a:ext cx="83038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Source: Centrale Bank voor Curacao en Sint Maarten, Article 4 consultation Aruba 2013, Miljoenennota 2014, effecten beleidspakket Curacao </a:t>
            </a:r>
          </a:p>
          <a:p>
            <a:r>
              <a:rPr lang="nl-NL" sz="1000" dirty="0" smtClean="0"/>
              <a:t>(Cft, 2013), Jaarverslagen SVB Curacao, Jaarverslagen SVB en AZV Aruba, Jaarverslagen SZV Sint Maarten, eigen berekeningen Cft</a:t>
            </a:r>
          </a:p>
          <a:p>
            <a:endParaRPr lang="nl-NL" sz="1000" dirty="0" smtClean="0"/>
          </a:p>
          <a:p>
            <a:pPr marL="228600" indent="-228600">
              <a:buAutoNum type="arabicParenR"/>
            </a:pPr>
            <a:r>
              <a:rPr lang="nl-NL" sz="1000" dirty="0" smtClean="0"/>
              <a:t>Ter wille van de internationale vergelijkbaarheid is gebruik gemaakt van de definitie van het EMU-saldo van de hele collectieve sector zoals </a:t>
            </a:r>
          </a:p>
          <a:p>
            <a:pPr marL="228600" indent="-228600"/>
            <a:r>
              <a:rPr lang="nl-NL" sz="1000" dirty="0" smtClean="0"/>
              <a:t>volgend uit het ESR van Eurostat  en aansluitend bij het SNA van de Verenigde Naties.</a:t>
            </a:r>
            <a:endParaRPr lang="nl-NL" sz="1000" dirty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sz="quarter" idx="1"/>
          </p:nvPr>
        </p:nvGraphicFramePr>
        <p:xfrm>
          <a:off x="304800" y="914400"/>
          <a:ext cx="8153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nl-NL" dirty="0" smtClean="0">
                <a:latin typeface="Baskerville Old Face" pitchFamily="18" charset="0"/>
              </a:rPr>
              <a:t>Curaçao </a:t>
            </a:r>
            <a:r>
              <a:rPr lang="nl-NL" dirty="0" smtClean="0">
                <a:latin typeface="Baskerville Old Face" pitchFamily="18" charset="0"/>
              </a:rPr>
              <a:t>– Pakket 2013</a:t>
            </a:r>
            <a:endParaRPr lang="nl-NL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77200" cy="4873752"/>
          </a:xfrm>
        </p:spPr>
        <p:txBody>
          <a:bodyPr/>
          <a:lstStyle/>
          <a:p>
            <a:r>
              <a:rPr lang="nl-NL" sz="2500" dirty="0" smtClean="0"/>
              <a:t>Introductie basisverzekering gezondheidszorg</a:t>
            </a:r>
          </a:p>
          <a:p>
            <a:pPr lvl="1"/>
            <a:r>
              <a:rPr lang="nl-NL" sz="2000" dirty="0" smtClean="0"/>
              <a:t>premieverhoging</a:t>
            </a:r>
          </a:p>
          <a:p>
            <a:pPr lvl="1"/>
            <a:r>
              <a:rPr lang="nl-NL" sz="2000" dirty="0" smtClean="0"/>
              <a:t>pakketverkleining</a:t>
            </a:r>
          </a:p>
          <a:p>
            <a:pPr lvl="1"/>
            <a:endParaRPr lang="nl-NL" sz="1400" dirty="0" smtClean="0"/>
          </a:p>
          <a:p>
            <a:r>
              <a:rPr lang="nl-NL" sz="2500" dirty="0" smtClean="0"/>
              <a:t>Verhoging pensioenleeftijd van 60 naar 65 jaar</a:t>
            </a:r>
          </a:p>
          <a:p>
            <a:pPr lvl="1"/>
            <a:r>
              <a:rPr lang="nl-NL" sz="2000" dirty="0" smtClean="0"/>
              <a:t>premieverhoging</a:t>
            </a:r>
          </a:p>
          <a:p>
            <a:pPr lvl="1"/>
            <a:r>
              <a:rPr lang="nl-NL" sz="2000" dirty="0" smtClean="0"/>
              <a:t>geen automatische indexering meer</a:t>
            </a:r>
          </a:p>
          <a:p>
            <a:pPr lvl="1">
              <a:buNone/>
            </a:pPr>
            <a:endParaRPr lang="nl-NL" sz="1400" dirty="0" smtClean="0"/>
          </a:p>
          <a:p>
            <a:r>
              <a:rPr lang="nl-NL" sz="2500" dirty="0" smtClean="0"/>
              <a:t>Overige maatregelen</a:t>
            </a:r>
          </a:p>
          <a:p>
            <a:pPr lvl="1"/>
            <a:r>
              <a:rPr lang="nl-NL" sz="2000" dirty="0" smtClean="0"/>
              <a:t>indirecte belasting luxe goederen ↑, eerste levensbehoeften ↓</a:t>
            </a:r>
          </a:p>
          <a:p>
            <a:pPr lvl="1"/>
            <a:r>
              <a:rPr lang="nl-NL" sz="2000" dirty="0" smtClean="0"/>
              <a:t>introductie onroerendezaakbelasting</a:t>
            </a:r>
          </a:p>
          <a:p>
            <a:pPr lvl="1"/>
            <a:r>
              <a:rPr lang="nl-NL" sz="2000" dirty="0" smtClean="0"/>
              <a:t>vermindering van ambtenaren (vacaturestop)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8DA99C-ED0F-462A-8063-7012DD10937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College financieel toezicht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42095</TotalTime>
  <Words>857</Words>
  <Application>Microsoft Office PowerPoint</Application>
  <PresentationFormat>On-screen Show (4:3)</PresentationFormat>
  <Paragraphs>237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      Gezonde overheidsfinanciën een solide basis voor duurzame groei  in het Caribisch Koninkrijk     </vt:lpstr>
      <vt:lpstr>Inleiding</vt:lpstr>
      <vt:lpstr>Aandacht voor Begrotingen</vt:lpstr>
      <vt:lpstr>Hebben we de goede beelden van elkaar?</vt:lpstr>
      <vt:lpstr>Hebben we de goede beelden van elkaar?</vt:lpstr>
      <vt:lpstr>Toezicht Vergeleken</vt:lpstr>
      <vt:lpstr>Andere Systematiek: Unidat i Diversidat</vt:lpstr>
      <vt:lpstr>Begrotingssaldi in het Koninkrijk</vt:lpstr>
      <vt:lpstr>Curaçao – Pakket 2013</vt:lpstr>
      <vt:lpstr>Oordeel van de Credit Rating Agencies</vt:lpstr>
      <vt:lpstr>Schuldposities in het Koninkrijk</vt:lpstr>
      <vt:lpstr>Overheidsschuld en Rentelast</vt:lpstr>
      <vt:lpstr>Agenda: Prioriteiten</vt:lpstr>
      <vt:lpstr>Groeivergelijking: Caribisch gebied</vt:lpstr>
      <vt:lpstr>Een nieuwe Start in Curaçao</vt:lpstr>
      <vt:lpstr>Werken aan Beeldvorming</vt:lpstr>
      <vt:lpstr>5 jaar Ervaring met Cft </vt:lpstr>
      <vt:lpstr>Evaluatie in 2015</vt:lpstr>
      <vt:lpstr>Meerwaarde van het Koninkrijk</vt:lpstr>
      <vt:lpstr>Hebben we de goede Beelden van Elkaar?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Perspresentatie College financieel toezicht</dc:title>
  <dc:creator>asus</dc:creator>
  <cp:lastModifiedBy>Age</cp:lastModifiedBy>
  <cp:revision>1237</cp:revision>
  <dcterms:created xsi:type="dcterms:W3CDTF">2008-01-21T14:33:36Z</dcterms:created>
  <dcterms:modified xsi:type="dcterms:W3CDTF">2013-11-27T14:22:02Z</dcterms:modified>
</cp:coreProperties>
</file>